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58"/>
  </p:notesMasterIdLst>
  <p:handoutMasterIdLst>
    <p:handoutMasterId r:id="rId159"/>
  </p:handoutMasterIdLst>
  <p:sldIdLst>
    <p:sldId id="262" r:id="rId3"/>
    <p:sldId id="263" r:id="rId4"/>
    <p:sldId id="265" r:id="rId5"/>
    <p:sldId id="406" r:id="rId6"/>
    <p:sldId id="413" r:id="rId7"/>
    <p:sldId id="266" r:id="rId8"/>
    <p:sldId id="414" r:id="rId9"/>
    <p:sldId id="267" r:id="rId10"/>
    <p:sldId id="273" r:id="rId11"/>
    <p:sldId id="272" r:id="rId12"/>
    <p:sldId id="271" r:id="rId13"/>
    <p:sldId id="275" r:id="rId14"/>
    <p:sldId id="416" r:id="rId15"/>
    <p:sldId id="417" r:id="rId16"/>
    <p:sldId id="418" r:id="rId17"/>
    <p:sldId id="419" r:id="rId18"/>
    <p:sldId id="420" r:id="rId19"/>
    <p:sldId id="415" r:id="rId20"/>
    <p:sldId id="269" r:id="rId21"/>
    <p:sldId id="383" r:id="rId22"/>
    <p:sldId id="284" r:id="rId23"/>
    <p:sldId id="285" r:id="rId24"/>
    <p:sldId id="402" r:id="rId25"/>
    <p:sldId id="401" r:id="rId26"/>
    <p:sldId id="421" r:id="rId27"/>
    <p:sldId id="423" r:id="rId28"/>
    <p:sldId id="422" r:id="rId29"/>
    <p:sldId id="288" r:id="rId30"/>
    <p:sldId id="289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5" r:id="rId42"/>
    <p:sldId id="283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36" r:id="rId54"/>
    <p:sldId id="337" r:id="rId55"/>
    <p:sldId id="300" r:id="rId56"/>
    <p:sldId id="301" r:id="rId57"/>
    <p:sldId id="328" r:id="rId58"/>
    <p:sldId id="329" r:id="rId59"/>
    <p:sldId id="302" r:id="rId60"/>
    <p:sldId id="303" r:id="rId61"/>
    <p:sldId id="304" r:id="rId62"/>
    <p:sldId id="335" r:id="rId63"/>
    <p:sldId id="330" r:id="rId64"/>
    <p:sldId id="333" r:id="rId65"/>
    <p:sldId id="332" r:id="rId66"/>
    <p:sldId id="338" r:id="rId67"/>
    <p:sldId id="305" r:id="rId68"/>
    <p:sldId id="306" r:id="rId69"/>
    <p:sldId id="307" r:id="rId70"/>
    <p:sldId id="308" r:id="rId71"/>
    <p:sldId id="309" r:id="rId72"/>
    <p:sldId id="334" r:id="rId73"/>
    <p:sldId id="445" r:id="rId74"/>
    <p:sldId id="444" r:id="rId75"/>
    <p:sldId id="446" r:id="rId76"/>
    <p:sldId id="447" r:id="rId77"/>
    <p:sldId id="448" r:id="rId78"/>
    <p:sldId id="449" r:id="rId79"/>
    <p:sldId id="450" r:id="rId80"/>
    <p:sldId id="451" r:id="rId81"/>
    <p:sldId id="452" r:id="rId82"/>
    <p:sldId id="453" r:id="rId83"/>
    <p:sldId id="454" r:id="rId84"/>
    <p:sldId id="313" r:id="rId85"/>
    <p:sldId id="312" r:id="rId86"/>
    <p:sldId id="311" r:id="rId87"/>
    <p:sldId id="310" r:id="rId88"/>
    <p:sldId id="339" r:id="rId89"/>
    <p:sldId id="340" r:id="rId90"/>
    <p:sldId id="342" r:id="rId91"/>
    <p:sldId id="344" r:id="rId92"/>
    <p:sldId id="343" r:id="rId93"/>
    <p:sldId id="345" r:id="rId94"/>
    <p:sldId id="347" r:id="rId95"/>
    <p:sldId id="349" r:id="rId96"/>
    <p:sldId id="350" r:id="rId97"/>
    <p:sldId id="348" r:id="rId98"/>
    <p:sldId id="424" r:id="rId99"/>
    <p:sldId id="356" r:id="rId100"/>
    <p:sldId id="357" r:id="rId101"/>
    <p:sldId id="425" r:id="rId102"/>
    <p:sldId id="359" r:id="rId103"/>
    <p:sldId id="430" r:id="rId104"/>
    <p:sldId id="429" r:id="rId105"/>
    <p:sldId id="431" r:id="rId106"/>
    <p:sldId id="432" r:id="rId107"/>
    <p:sldId id="433" r:id="rId108"/>
    <p:sldId id="428" r:id="rId109"/>
    <p:sldId id="361" r:id="rId110"/>
    <p:sldId id="360" r:id="rId111"/>
    <p:sldId id="362" r:id="rId112"/>
    <p:sldId id="363" r:id="rId113"/>
    <p:sldId id="365" r:id="rId114"/>
    <p:sldId id="437" r:id="rId115"/>
    <p:sldId id="439" r:id="rId116"/>
    <p:sldId id="440" r:id="rId117"/>
    <p:sldId id="436" r:id="rId118"/>
    <p:sldId id="441" r:id="rId119"/>
    <p:sldId id="442" r:id="rId120"/>
    <p:sldId id="434" r:id="rId121"/>
    <p:sldId id="435" r:id="rId122"/>
    <p:sldId id="364" r:id="rId123"/>
    <p:sldId id="384" r:id="rId124"/>
    <p:sldId id="367" r:id="rId125"/>
    <p:sldId id="368" r:id="rId126"/>
    <p:sldId id="369" r:id="rId127"/>
    <p:sldId id="371" r:id="rId128"/>
    <p:sldId id="370" r:id="rId129"/>
    <p:sldId id="407" r:id="rId130"/>
    <p:sldId id="443" r:id="rId131"/>
    <p:sldId id="382" r:id="rId132"/>
    <p:sldId id="372" r:id="rId133"/>
    <p:sldId id="373" r:id="rId134"/>
    <p:sldId id="374" r:id="rId135"/>
    <p:sldId id="375" r:id="rId136"/>
    <p:sldId id="378" r:id="rId137"/>
    <p:sldId id="377" r:id="rId138"/>
    <p:sldId id="376" r:id="rId139"/>
    <p:sldId id="379" r:id="rId140"/>
    <p:sldId id="389" r:id="rId141"/>
    <p:sldId id="388" r:id="rId142"/>
    <p:sldId id="387" r:id="rId143"/>
    <p:sldId id="390" r:id="rId144"/>
    <p:sldId id="391" r:id="rId145"/>
    <p:sldId id="392" r:id="rId146"/>
    <p:sldId id="393" r:id="rId147"/>
    <p:sldId id="403" r:id="rId148"/>
    <p:sldId id="404" r:id="rId149"/>
    <p:sldId id="405" r:id="rId150"/>
    <p:sldId id="394" r:id="rId151"/>
    <p:sldId id="398" r:id="rId152"/>
    <p:sldId id="397" r:id="rId153"/>
    <p:sldId id="396" r:id="rId154"/>
    <p:sldId id="395" r:id="rId155"/>
    <p:sldId id="351" r:id="rId156"/>
    <p:sldId id="399" r:id="rId1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25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14-1-2019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14-1-2019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FD0A-6815-452D-9AA7-CA9308993F64}" type="datetime1">
              <a:rPr lang="nl-BE" smtClean="0"/>
              <a:t>14/01/2019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02DF-EC07-43AF-889E-7B36E5F75886}" type="datetime1">
              <a:rPr lang="nl-BE" smtClean="0"/>
              <a:t>14/01/2019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89BF-4A09-4781-9B93-B882EE1B89DE}" type="datetime1">
              <a:rPr lang="nl-BE" smtClean="0"/>
              <a:t>14/01/2019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7D66-AF9E-4304-B64F-AE2309BA0546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F267-79B2-4FB1-A1D2-F50D25911523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562D-854E-461C-A2D2-33A5EADD8BD2}" type="datetime1">
              <a:rPr lang="nl-BE" smtClean="0"/>
              <a:t>14/01/2019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428D-0A39-4CE4-B5A0-D0FD8B4EB99E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CA60-7DB6-4096-981C-C3EBEFD881E2}" type="datetime1">
              <a:rPr lang="nl-BE" smtClean="0"/>
              <a:t>14/01/2019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7919-98E2-49C8-AB3D-244C8A9275F7}" type="datetime1">
              <a:rPr lang="nl-BE" smtClean="0"/>
              <a:t>14/01/2019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815C-BAA7-4D0A-BDFB-873AD4FC973D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BF74048-FECB-4ED7-BB41-93985ECD2C7E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0612420-389A-4BE9-88FD-75277E3C5C74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ramellose.github.io/networktutorials/workshop_MDA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Analysis of microbial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828183" y="0"/>
            <a:ext cx="6238460" cy="699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05455" y="4826443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Guidi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>
                <a:ea typeface="宋体" panose="02010600030101010101" pitchFamily="2" charset="-122"/>
              </a:rPr>
              <a:t>Nature</a:t>
            </a:r>
            <a:r>
              <a:rPr lang="en-GB" altLang="zh-CN" i="1" dirty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35" y="438845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ndertitel 8"/>
          <p:cNvSpPr txBox="1">
            <a:spLocks/>
          </p:cNvSpPr>
          <p:nvPr/>
        </p:nvSpPr>
        <p:spPr>
          <a:xfrm>
            <a:off x="575999" y="5392801"/>
            <a:ext cx="6096524" cy="116371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Lisa Röttjers</a:t>
            </a:r>
          </a:p>
          <a:p>
            <a:r>
              <a:rPr lang="nl-NL" smtClean="0"/>
              <a:t>Laboratory of Microbial Systems Biology</a:t>
            </a:r>
          </a:p>
          <a:p>
            <a:r>
              <a:rPr lang="nl-NL" smtClean="0"/>
              <a:t>REGA institute, KU Leuven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2" y="5410992"/>
            <a:ext cx="11430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3527" y="5797826"/>
            <a:ext cx="308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ramellose</a:t>
            </a:r>
            <a:r>
              <a:rPr lang="en-US" dirty="0" smtClean="0"/>
              <a:t>/</a:t>
            </a:r>
            <a:r>
              <a:rPr lang="en-US" dirty="0" err="1" smtClean="0"/>
              <a:t>networktutorials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71183" y="1437861"/>
            <a:ext cx="248478" cy="98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9709702" y="2010947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9709702" y="4184303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6422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  <a:p>
            <a:r>
              <a:rPr lang="en-US" dirty="0" smtClean="0"/>
              <a:t>How reliable are networks as</a:t>
            </a:r>
            <a:br>
              <a:rPr lang="en-US" dirty="0" smtClean="0"/>
            </a:br>
            <a:r>
              <a:rPr lang="en-US" dirty="0" smtClean="0"/>
              <a:t>keystone indicators?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smtClean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325" y="2908852"/>
            <a:ext cx="5279188" cy="3211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526773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1669774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Trophic interactions less detected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 smtClean="0"/>
              <a:t>Known interaction network</a:t>
            </a:r>
          </a:p>
          <a:p>
            <a:r>
              <a:rPr lang="en-US" dirty="0" smtClean="0"/>
              <a:t>Trophic interactions less detected</a:t>
            </a:r>
          </a:p>
          <a:p>
            <a:r>
              <a:rPr lang="en-US" dirty="0" smtClean="0"/>
              <a:t>Inferred co-occurrence 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not different</a:t>
            </a:r>
            <a:br>
              <a:rPr lang="en-US" dirty="0"/>
            </a:br>
            <a:r>
              <a:rPr lang="en-US" dirty="0"/>
              <a:t>from other 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205811" y="1133132"/>
            <a:ext cx="1781578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98546" y="2486273"/>
            <a:ext cx="1121206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024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 smtClean="0"/>
          </a:p>
          <a:p>
            <a:r>
              <a:rPr lang="en-US" dirty="0" smtClean="0"/>
              <a:t>Co-occurrence networks may</a:t>
            </a:r>
            <a:br>
              <a:rPr lang="en-US" dirty="0" smtClean="0"/>
            </a:br>
            <a:r>
              <a:rPr lang="en-US" dirty="0" smtClean="0"/>
              <a:t>not recover associations </a:t>
            </a:r>
            <a:br>
              <a:rPr lang="en-US" dirty="0" smtClean="0"/>
            </a:br>
            <a:r>
              <a:rPr lang="en-US" dirty="0" smtClean="0"/>
              <a:t>with keystones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TARA Oceans cruise data</a:t>
            </a:r>
          </a:p>
          <a:p>
            <a:r>
              <a:rPr lang="en-US" dirty="0" smtClean="0"/>
              <a:t>Regression model shows</a:t>
            </a:r>
            <a:br>
              <a:rPr lang="en-US" dirty="0" smtClean="0"/>
            </a:br>
            <a:r>
              <a:rPr lang="en-US" dirty="0" smtClean="0"/>
              <a:t>correlations to environmental factors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3"/>
          <a:stretch/>
        </p:blipFill>
        <p:spPr>
          <a:xfrm>
            <a:off x="6692348" y="904462"/>
            <a:ext cx="361234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1035" y="245165"/>
            <a:ext cx="4489174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2747" y="245165"/>
            <a:ext cx="2047461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 smtClean="0"/>
              <a:t>Subnetworks selected</a:t>
            </a:r>
            <a:br>
              <a:rPr lang="en-US" dirty="0" smtClean="0"/>
            </a:br>
            <a:r>
              <a:rPr lang="en-US" dirty="0" smtClean="0"/>
              <a:t>based on correlation 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1069257">
            <a:off x="7066426" y="5042625"/>
            <a:ext cx="2538450" cy="114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VIP determined through PLS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546035" y="3465443"/>
            <a:ext cx="6735417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5929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r>
              <a:rPr lang="en-US" dirty="0" smtClean="0"/>
              <a:t>Nodes with VIP &gt; 1 selected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05730" y="4807629"/>
            <a:ext cx="1010479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68408" y="3251895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807348" y="1697961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</p:spTree>
    <p:extLst>
      <p:ext uri="{BB962C8B-B14F-4D97-AF65-F5344CB8AC3E}">
        <p14:creationId xmlns:p14="http://schemas.microsoft.com/office/powerpoint/2010/main" val="37620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78687" y="2488096"/>
            <a:ext cx="414130" cy="3975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Clusters can reveal important nodes</a:t>
            </a:r>
            <a:br>
              <a:rPr lang="en-US" dirty="0" smtClean="0"/>
            </a:br>
            <a:r>
              <a:rPr lang="en-US" dirty="0" smtClean="0"/>
              <a:t>and correlations to environmental factors</a:t>
            </a:r>
          </a:p>
          <a:p>
            <a:endParaRPr lang="en-US" dirty="0"/>
          </a:p>
          <a:p>
            <a:r>
              <a:rPr lang="en-US" dirty="0" smtClean="0"/>
              <a:t>How do you identify a cluster?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 smtClean="0"/>
              <a:t>WGCNA</a:t>
            </a:r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 smtClean="0"/>
              <a:t>Choice for criteria is not obvious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r="37879"/>
          <a:stretch/>
        </p:blipFill>
        <p:spPr>
          <a:xfrm>
            <a:off x="5943601" y="1020795"/>
            <a:ext cx="5411889" cy="429672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21757" y="5663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MCL, all edges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5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95" y="2227142"/>
            <a:ext cx="3696758" cy="2688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39" y="2277742"/>
            <a:ext cx="3557609" cy="258735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7305730" cy="446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8089" y="1641663"/>
            <a:ext cx="337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OH-PIN, positive edges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Force directed layout 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</p:spTree>
    <p:extLst>
      <p:ext uri="{BB962C8B-B14F-4D97-AF65-F5344CB8AC3E}">
        <p14:creationId xmlns:p14="http://schemas.microsoft.com/office/powerpoint/2010/main" val="2478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Force directed layout 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  <p:sp>
        <p:nvSpPr>
          <p:cNvPr id="7" name="Oval 6"/>
          <p:cNvSpPr/>
          <p:nvPr/>
        </p:nvSpPr>
        <p:spPr>
          <a:xfrm>
            <a:off x="6920948" y="3601278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60366" y="1656000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11906" y="4128247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9412" y="1845953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8294" y="3316165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8156" y="2887712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know if your network is “ok”?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of microbial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0" idx="0"/>
            <a:endCxn id="31" idx="4"/>
          </p:cNvCxnSpPr>
          <p:nvPr/>
        </p:nvCxnSpPr>
        <p:spPr>
          <a:xfrm flipV="1">
            <a:off x="8347977" y="2612896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pPr lvl="1"/>
            <a:r>
              <a:rPr lang="en-US" dirty="0" smtClean="0"/>
              <a:t>Implemented in </a:t>
            </a:r>
            <a:r>
              <a:rPr lang="en-US" dirty="0" err="1" smtClean="0"/>
              <a:t>CoNet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SPIEC-EASI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26" idx="1"/>
            <a:endCxn id="28" idx="5"/>
          </p:cNvCxnSpPr>
          <p:nvPr/>
        </p:nvCxnSpPr>
        <p:spPr>
          <a:xfrm flipH="1" flipV="1"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</p:cNvCxnSpPr>
          <p:nvPr/>
        </p:nvCxnSpPr>
        <p:spPr>
          <a:xfrm flipH="1">
            <a:off x="5189165" y="5386200"/>
            <a:ext cx="1183400" cy="32727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880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r>
              <a:rPr lang="en-US" dirty="0" smtClean="0"/>
              <a:t>Note: clusters less</a:t>
            </a:r>
            <a:br>
              <a:rPr lang="en-US" dirty="0" smtClean="0"/>
            </a:br>
            <a:r>
              <a:rPr lang="en-US" dirty="0" smtClean="0"/>
              <a:t>dependent on specific</a:t>
            </a:r>
            <a:br>
              <a:rPr lang="en-US" dirty="0" smtClean="0"/>
            </a:br>
            <a:r>
              <a:rPr lang="en-US" dirty="0" smtClean="0"/>
              <a:t>associations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18690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5848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1179" y="4595810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57718" y="2689411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14700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75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3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96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1487" y="1255643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10" name="Oval 9"/>
          <p:cNvSpPr/>
          <p:nvPr/>
        </p:nvSpPr>
        <p:spPr>
          <a:xfrm>
            <a:off x="3155226" y="4607858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r>
              <a:rPr lang="en-US" dirty="0" smtClean="0"/>
              <a:t>Error rates are probably considerable; </a:t>
            </a:r>
            <a:br>
              <a:rPr lang="en-US" dirty="0" smtClean="0"/>
            </a:br>
            <a:r>
              <a:rPr lang="en-US" dirty="0" smtClean="0"/>
              <a:t>Use approaches that are not sensitive to errors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8" y="404194"/>
            <a:ext cx="2531958" cy="253195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6904" y="1005480"/>
            <a:ext cx="11041200" cy="1152000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8686" y="3367636"/>
            <a:ext cx="1234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Carry out network analysis on your SPIEC-EASI network: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ramellose.github.io/networktutorials/workshop_MDA.html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81944" y="1269719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2258688"/>
            <a:ext cx="4609822" cy="287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3644153"/>
            <a:ext cx="4609822" cy="149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922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Centrality </a:t>
            </a:r>
            <a:r>
              <a:rPr lang="en-US" dirty="0" smtClean="0"/>
              <a:t>measures</a:t>
            </a:r>
          </a:p>
          <a:p>
            <a:r>
              <a:rPr lang="en-US" dirty="0" smtClean="0"/>
              <a:t>Keystones</a:t>
            </a:r>
            <a:endParaRPr lang="en-US" dirty="0" smtClean="0"/>
          </a:p>
          <a:p>
            <a:r>
              <a:rPr lang="en-US" dirty="0" smtClean="0"/>
              <a:t>Clustering algorithms</a:t>
            </a:r>
          </a:p>
          <a:p>
            <a:r>
              <a:rPr lang="en-US" dirty="0" smtClean="0"/>
              <a:t>Robustness of network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4296" y="1405272"/>
            <a:ext cx="672548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41165" y="3214193"/>
            <a:ext cx="705679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1165" y="4740966"/>
            <a:ext cx="851451" cy="360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Gut microbiota implicated in obesity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Known association between perturbation</a:t>
            </a:r>
            <a:br>
              <a:rPr lang="en-US" dirty="0" smtClean="0"/>
            </a:br>
            <a:r>
              <a:rPr lang="en-US" dirty="0" smtClean="0"/>
              <a:t>and development of metabolic dysfunction</a:t>
            </a:r>
          </a:p>
          <a:p>
            <a:endParaRPr lang="en-US" dirty="0"/>
          </a:p>
          <a:p>
            <a:r>
              <a:rPr lang="en-US" dirty="0"/>
              <a:t>Causal interactions undescribed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perturbation of the gut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99" y="2064912"/>
            <a:ext cx="4569083" cy="30460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5197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283887" cy="4464000"/>
          </a:xfrm>
        </p:spPr>
        <p:txBody>
          <a:bodyPr/>
          <a:lstStyle/>
          <a:p>
            <a:r>
              <a:rPr lang="en-US" dirty="0" smtClean="0"/>
              <a:t>Mice exposed to long-term low-dose antibiotic (STAT)</a:t>
            </a:r>
          </a:p>
          <a:p>
            <a:endParaRPr lang="en-US" dirty="0"/>
          </a:p>
          <a:p>
            <a:r>
              <a:rPr lang="en-US" dirty="0" smtClean="0"/>
              <a:t>Diet changed to high-fat diet</a:t>
            </a:r>
          </a:p>
          <a:p>
            <a:endParaRPr lang="en-US" dirty="0"/>
          </a:p>
          <a:p>
            <a:r>
              <a:rPr lang="en-US" dirty="0" smtClean="0"/>
              <a:t>Characterize metabolic functions + microbiome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 of microbe-induced obesity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38" y="2162569"/>
            <a:ext cx="5400675" cy="2581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282619" y="5935850"/>
            <a:ext cx="26818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Mahana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Genome Medicine 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16240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1056861"/>
            <a:ext cx="3584713" cy="280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4267200" y="861576"/>
            <a:ext cx="2348754" cy="1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of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1051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3141" y="4383741"/>
            <a:ext cx="551330" cy="237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  <a:p>
            <a:r>
              <a:rPr lang="en-US" dirty="0" smtClean="0"/>
              <a:t>Model for sensitivity to antibiotics?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6291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network: likely to show treatment group differences</a:t>
            </a:r>
          </a:p>
          <a:p>
            <a:r>
              <a:rPr lang="en-US" dirty="0" smtClean="0"/>
              <a:t>Subnetworks can show within-group community</a:t>
            </a:r>
          </a:p>
          <a:p>
            <a:endParaRPr lang="en-US" dirty="0"/>
          </a:p>
          <a:p>
            <a:r>
              <a:rPr lang="en-US" dirty="0" smtClean="0"/>
              <a:t>Node removal analysis can help assess node importance</a:t>
            </a:r>
          </a:p>
          <a:p>
            <a:r>
              <a:rPr lang="en-US" dirty="0" smtClean="0"/>
              <a:t>Note: network robustness is not known to reflect biological robustness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</a:t>
            </a:r>
          </a:p>
        </p:txBody>
      </p:sp>
    </p:spTree>
    <p:extLst>
      <p:ext uri="{BB962C8B-B14F-4D97-AF65-F5344CB8AC3E}">
        <p14:creationId xmlns:p14="http://schemas.microsoft.com/office/powerpoint/2010/main" val="9880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528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81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(positive)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15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(negative)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73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6" name="Straight Connector 35"/>
            <p:cNvCxnSpPr>
              <a:stCxn id="91" idx="5"/>
              <a:endCxn id="92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91" idx="3"/>
              <a:endCxn id="89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2" idx="5"/>
              <a:endCxn id="83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4"/>
              <a:endCxn id="87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7" idx="3"/>
              <a:endCxn id="83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7" idx="5"/>
              <a:endCxn id="85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5" idx="3"/>
              <a:endCxn id="83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5" idx="7"/>
              <a:endCxn id="89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5" idx="6"/>
              <a:endCxn id="88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9" idx="0"/>
              <a:endCxn id="90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6"/>
              <a:endCxn id="92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9" idx="6"/>
              <a:endCxn id="92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0" idx="5"/>
              <a:endCxn id="91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4"/>
              <a:endCxn id="92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6"/>
              <a:endCxn id="84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5"/>
              <a:endCxn id="84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3" idx="3"/>
              <a:endCxn id="91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r>
              <a:rPr lang="en-US" dirty="0" smtClean="0"/>
              <a:t>Hostile environment: limited nutrients &amp; sunlight</a:t>
            </a:r>
          </a:p>
          <a:p>
            <a:endParaRPr lang="en-US" dirty="0"/>
          </a:p>
          <a:p>
            <a:r>
              <a:rPr lang="en-US" dirty="0" smtClean="0"/>
              <a:t>Niche construction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6842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r>
              <a:rPr lang="en-US" dirty="0" smtClean="0"/>
              <a:t>Eigenvector centrality</a:t>
            </a:r>
          </a:p>
          <a:p>
            <a:pPr lvl="1"/>
            <a:r>
              <a:rPr lang="en-US" dirty="0" smtClean="0"/>
              <a:t>Proximity to </a:t>
            </a:r>
            <a:br>
              <a:rPr lang="en-US" dirty="0" smtClean="0"/>
            </a:br>
            <a:r>
              <a:rPr lang="en-US" dirty="0" smtClean="0"/>
              <a:t>important nodes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Borgatti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20" y="4132232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18" y="3344857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80" y="4705455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11" y="3518736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62" y="2196230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41" y="3502131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43345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76376" y="1959896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30" y="4414360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02" y="3538633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34" y="1956725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7518" y="1255059"/>
            <a:ext cx="573741" cy="15195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68613" y="198118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4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4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9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09596" y="2207768"/>
            <a:ext cx="2766391" cy="271669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09596" y="2207768"/>
            <a:ext cx="2766391" cy="271669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72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62"/>
          <a:stretch/>
        </p:blipFill>
        <p:spPr bwMode="auto">
          <a:xfrm>
            <a:off x="3477297" y="1119847"/>
            <a:ext cx="4503826" cy="47260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4637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4223121" y="1693226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606475" y="748395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4223121" y="1693226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606475" y="748395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188053" y="3242904"/>
            <a:ext cx="2543735" cy="243043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r>
              <a:rPr lang="en-US" dirty="0" smtClean="0"/>
              <a:t>Pearson correlation</a:t>
            </a:r>
            <a:br>
              <a:rPr lang="en-US" dirty="0" smtClean="0"/>
            </a:br>
            <a:r>
              <a:rPr lang="en-US" dirty="0" smtClean="0"/>
              <a:t>of degree between </a:t>
            </a:r>
            <a:br>
              <a:rPr lang="en-US" dirty="0" smtClean="0"/>
            </a:br>
            <a:r>
              <a:rPr lang="en-US" dirty="0" smtClean="0"/>
              <a:t>linked nodes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  <a:p>
            <a:r>
              <a:rPr lang="en-US" dirty="0" smtClean="0"/>
              <a:t>Paths, trails or walks?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Why does it matter what processes are going 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Simulated flow processes</a:t>
            </a:r>
          </a:p>
          <a:p>
            <a:r>
              <a:rPr lang="en-US" dirty="0" smtClean="0"/>
              <a:t>Package process</a:t>
            </a:r>
          </a:p>
          <a:p>
            <a:r>
              <a:rPr lang="en-US" dirty="0" smtClean="0"/>
              <a:t>Mooching </a:t>
            </a:r>
          </a:p>
          <a:p>
            <a:r>
              <a:rPr lang="en-US" dirty="0" smtClean="0"/>
              <a:t>Used goods</a:t>
            </a:r>
          </a:p>
          <a:p>
            <a:r>
              <a:rPr lang="en-US" dirty="0" smtClean="0"/>
              <a:t>Gossip</a:t>
            </a:r>
          </a:p>
          <a:p>
            <a:r>
              <a:rPr lang="en-US" dirty="0" smtClean="0"/>
              <a:t>Infections</a:t>
            </a:r>
          </a:p>
          <a:p>
            <a:r>
              <a:rPr lang="en-US" dirty="0" smtClean="0"/>
              <a:t>Money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 smtClean="0"/>
              <a:t> (</a:t>
            </a:r>
            <a:r>
              <a:rPr lang="en-US" sz="2400" dirty="0"/>
              <a:t>2005).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Outcomes</a:t>
            </a:r>
          </a:p>
          <a:p>
            <a:r>
              <a:rPr lang="en-US" dirty="0" smtClean="0"/>
              <a:t>Central actors in gossip processes</a:t>
            </a:r>
            <a:br>
              <a:rPr lang="en-US" dirty="0" smtClean="0"/>
            </a:br>
            <a:r>
              <a:rPr lang="en-US" dirty="0" smtClean="0"/>
              <a:t>not captured in shortest paths</a:t>
            </a:r>
          </a:p>
          <a:p>
            <a:r>
              <a:rPr lang="en-US" dirty="0" smtClean="0"/>
              <a:t>Node importance is interaction</a:t>
            </a:r>
            <a:br>
              <a:rPr lang="en-US" dirty="0" smtClean="0"/>
            </a:br>
            <a:r>
              <a:rPr lang="en-US" dirty="0" smtClean="0"/>
              <a:t>between position and flow process</a:t>
            </a:r>
          </a:p>
          <a:p>
            <a:r>
              <a:rPr lang="en-US" dirty="0" smtClean="0"/>
              <a:t>Untargeted flows not well modelled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386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choose?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6639818" y="4119621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9495330" y="2159793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 of microbial dynamics</a:t>
            </a:r>
            <a:br>
              <a:rPr lang="en-US" dirty="0" smtClean="0"/>
            </a:br>
            <a:r>
              <a:rPr lang="en-US" dirty="0" smtClean="0"/>
              <a:t>on network topology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21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9"/>
          <a:stretch/>
        </p:blipFill>
        <p:spPr bwMode="auto">
          <a:xfrm>
            <a:off x="7292009" y="854803"/>
            <a:ext cx="38982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3957" y="2431773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93396" y="1656000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Levy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Borenstein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2013). Metabolic modeling of species interaction in the human microbiome elucidates community-level assembly rules. </a:t>
            </a:r>
            <a:r>
              <a:rPr lang="en-US" sz="11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110</a:t>
            </a:r>
            <a:r>
              <a:rPr lang="en-US" sz="1100" dirty="0">
                <a:solidFill>
                  <a:schemeClr val="bg1"/>
                </a:solidFill>
              </a:rPr>
              <a:t>(31), 12804-12809.</a:t>
            </a:r>
          </a:p>
        </p:txBody>
      </p:sp>
    </p:spTree>
    <p:extLst>
      <p:ext uri="{BB962C8B-B14F-4D97-AF65-F5344CB8AC3E}">
        <p14:creationId xmlns:p14="http://schemas.microsoft.com/office/powerpoint/2010/main" val="40618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073278" cy="4464000"/>
          </a:xfrm>
        </p:spPr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  <a:p>
            <a:r>
              <a:rPr lang="en-US" dirty="0" smtClean="0"/>
              <a:t>Correlate network properties</a:t>
            </a:r>
            <a:br>
              <a:rPr lang="en-US" dirty="0" smtClean="0"/>
            </a:br>
            <a:r>
              <a:rPr lang="en-US" dirty="0" smtClean="0"/>
              <a:t>to confounders, environmental factors,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bacterial properties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 keystone species exist in the microbiome?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Strongly Interacting Species</a:t>
            </a:r>
          </a:p>
          <a:p>
            <a:r>
              <a:rPr lang="en-US" dirty="0" smtClean="0"/>
              <a:t>Can control community type</a:t>
            </a:r>
          </a:p>
          <a:p>
            <a:r>
              <a:rPr lang="en-US" dirty="0" smtClean="0"/>
              <a:t>Effect not necessarily negative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Gibson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On the origins and control of community types in the human microbiome.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(2), e1004688.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4" y="864704"/>
            <a:ext cx="5799754" cy="44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6694</Words>
  <Application>Microsoft Office PowerPoint</Application>
  <PresentationFormat>Widescreen</PresentationFormat>
  <Paragraphs>1304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155</vt:i4>
      </vt:variant>
    </vt:vector>
  </HeadingPairs>
  <TitlesOfParts>
    <vt:vector size="160" baseType="lpstr">
      <vt:lpstr>宋体</vt:lpstr>
      <vt:lpstr>Arial</vt:lpstr>
      <vt:lpstr>Calibri</vt:lpstr>
      <vt:lpstr>KU Leuven</vt:lpstr>
      <vt:lpstr>KU Leuven Sedes</vt:lpstr>
      <vt:lpstr>Analysis of microbial networks  </vt:lpstr>
      <vt:lpstr>Overview</vt:lpstr>
      <vt:lpstr>Pathogen inhibition in the plant phyllosphere</vt:lpstr>
      <vt:lpstr>Pathogen inhibition in the plant phyllosphere</vt:lpstr>
      <vt:lpstr>Phyllosphere microbiome</vt:lpstr>
      <vt:lpstr>Phyllosphere microbiome</vt:lpstr>
      <vt:lpstr>Phyllosphere microbiome</vt:lpstr>
      <vt:lpstr>Phyllosphere network</vt:lpstr>
      <vt:lpstr>Phyllosphere network</vt:lpstr>
      <vt:lpstr>Phyllosphere network</vt:lpstr>
      <vt:lpstr>Phyllosphere network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=/= in vivo</vt:lpstr>
      <vt:lpstr>In silico =/= in vivo</vt:lpstr>
      <vt:lpstr>Antibiotic perturbation of the gut</vt:lpstr>
      <vt:lpstr>Mouse model of microbe-induced obesity</vt:lpstr>
      <vt:lpstr>Community clusters</vt:lpstr>
      <vt:lpstr>Community clusters</vt:lpstr>
      <vt:lpstr>Community clusters</vt:lpstr>
      <vt:lpstr>Subnetworks</vt:lpstr>
      <vt:lpstr>Subnetworks</vt:lpstr>
      <vt:lpstr>Subnetworks</vt:lpstr>
      <vt:lpstr>Take-home message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Clusters</vt:lpstr>
      <vt:lpstr>Clusters</vt:lpstr>
      <vt:lpstr>Clusters</vt:lpstr>
      <vt:lpstr>Clusters</vt:lpstr>
      <vt:lpstr>Clusters</vt:lpstr>
      <vt:lpstr>Clusters</vt:lpstr>
      <vt:lpstr>Clusters</vt:lpstr>
      <vt:lpstr>Robustness of microbial networks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Recap</vt:lpstr>
      <vt:lpstr>Recap</vt:lpstr>
      <vt:lpstr>Recap</vt:lpstr>
      <vt:lpstr>Recap</vt:lpstr>
      <vt:lpstr>Recap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2019-01-14T08:53:29Z</dcterms:modified>
</cp:coreProperties>
</file>